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4" r:id="rId2"/>
    <p:sldMasterId id="2147483700" r:id="rId3"/>
    <p:sldMasterId id="2147483713" r:id="rId4"/>
    <p:sldMasterId id="2147483752" r:id="rId5"/>
    <p:sldMasterId id="2147483765" r:id="rId6"/>
    <p:sldMasterId id="2147483778" r:id="rId7"/>
    <p:sldMasterId id="2147483791" r:id="rId8"/>
    <p:sldMasterId id="2147483804" r:id="rId9"/>
  </p:sldMasterIdLst>
  <p:notesMasterIdLst>
    <p:notesMasterId r:id="rId25"/>
  </p:notesMasterIdLst>
  <p:sldIdLst>
    <p:sldId id="256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297" r:id="rId24"/>
  </p:sldIdLst>
  <p:sldSz cx="12193588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theme" Target="theme/theme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52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fr-FR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52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fr-FR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52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fr-FR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53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53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7A02778A-F174-4CFB-8AE8-12FF62901D71}" type="slidenum">
              <a:rPr lang="fr-FR" sz="1400" b="0" strike="noStrike" spc="-1">
                <a:latin typeface="Times New Roman"/>
              </a:rPr>
              <a:t>‹N°›</a:t>
            </a:fld>
            <a:endParaRPr lang="fr-F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0050" cy="3082925"/>
          </a:xfrm>
          <a:prstGeom prst="rect">
            <a:avLst/>
          </a:prstGeom>
        </p:spPr>
      </p:sp>
      <p:sp>
        <p:nvSpPr>
          <p:cNvPr id="10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045" name="Slide Number Placeholder 3"/>
          <p:cNvSpPr/>
          <p:nvPr/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E2F89F4B-F754-43A3-9D30-2E74FAC2AFDD}" type="slidenum">
              <a:rPr lang="en-NL" sz="1200" b="0" strike="noStrike" spc="-1">
                <a:solidFill>
                  <a:srgbClr val="000000"/>
                </a:solidFill>
                <a:latin typeface="Times New Roman"/>
              </a:rPr>
              <a:t>15</a:t>
            </a:fld>
            <a:endParaRPr lang="fr-F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9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5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5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0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06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5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0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1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5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5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1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18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5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21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22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2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24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525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93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9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99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00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34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38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40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41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57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60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61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6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63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64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7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7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8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86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9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398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01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02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0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04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05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1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22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2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27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3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3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3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39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42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43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4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45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46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5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5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6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6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67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70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7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7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79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82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83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8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85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  <p:sp>
        <p:nvSpPr>
          <p:cNvPr id="486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9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4400" b="0" strike="noStrike" spc="-1">
              <a:latin typeface="Arial"/>
            </a:endParaRPr>
          </a:p>
        </p:txBody>
      </p:sp>
      <p:sp>
        <p:nvSpPr>
          <p:cNvPr id="4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14" Type="http://schemas.openxmlformats.org/officeDocument/2006/relationships/image" Target="../media/image1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14" Type="http://schemas.openxmlformats.org/officeDocument/2006/relationships/image" Target="../media/image1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 Logo - Dark Master"/>
          <p:cNvPicPr/>
          <p:nvPr/>
        </p:nvPicPr>
        <p:blipFill>
          <a:blip r:embed="rId14"/>
          <a:stretch/>
        </p:blipFill>
        <p:spPr>
          <a:xfrm>
            <a:off x="11475720" y="6254640"/>
            <a:ext cx="539280" cy="539280"/>
          </a:xfrm>
          <a:prstGeom prst="rect">
            <a:avLst/>
          </a:prstGeom>
          <a:ln w="0">
            <a:noFill/>
          </a:ln>
        </p:spPr>
      </p:pic>
      <p:pic>
        <p:nvPicPr>
          <p:cNvPr id="6" name="Valtech Logo - Dark Cover"/>
          <p:cNvPicPr/>
          <p:nvPr/>
        </p:nvPicPr>
        <p:blipFill>
          <a:blip r:embed="rId15"/>
          <a:stretch/>
        </p:blipFill>
        <p:spPr>
          <a:xfrm>
            <a:off x="1845720" y="1364040"/>
            <a:ext cx="1175400" cy="236520"/>
          </a:xfrm>
          <a:prstGeom prst="rect">
            <a:avLst/>
          </a:prstGeom>
          <a:ln w="0">
            <a:noFill/>
          </a:ln>
        </p:spPr>
      </p:pic>
      <p:sp>
        <p:nvSpPr>
          <p:cNvPr id="2" name="Rectangle 31"/>
          <p:cNvSpPr/>
          <p:nvPr/>
        </p:nvSpPr>
        <p:spPr>
          <a:xfrm>
            <a:off x="1523880" y="1935000"/>
            <a:ext cx="9141120" cy="2986560"/>
          </a:xfrm>
          <a:prstGeom prst="rect">
            <a:avLst/>
          </a:prstGeom>
          <a:noFill/>
          <a:ln w="12708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FFFFFF">
                <a:alpha val="0"/>
              </a:srgbClr>
            </a:gs>
          </a:gsLst>
          <a:lin ang="1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V Logo - Dark Master"/>
          <p:cNvPicPr/>
          <p:nvPr/>
        </p:nvPicPr>
        <p:blipFill>
          <a:blip r:embed="rId14"/>
          <a:stretch/>
        </p:blipFill>
        <p:spPr>
          <a:xfrm>
            <a:off x="11475720" y="6254640"/>
            <a:ext cx="539280" cy="539280"/>
          </a:xfrm>
          <a:prstGeom prst="rect">
            <a:avLst/>
          </a:prstGeom>
          <a:ln w="0">
            <a:noFill/>
          </a:ln>
        </p:spPr>
      </p:pic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V Logo - Dark Master"/>
          <p:cNvPicPr/>
          <p:nvPr/>
        </p:nvPicPr>
        <p:blipFill>
          <a:blip r:embed="rId14"/>
          <a:stretch/>
        </p:blipFill>
        <p:spPr>
          <a:xfrm>
            <a:off x="11475720" y="6254640"/>
            <a:ext cx="539280" cy="53928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161" name="Bosy Copy Placeholder - Dark 2 Column"/>
          <p:cNvGraphicFramePr/>
          <p:nvPr/>
        </p:nvGraphicFramePr>
        <p:xfrm>
          <a:off x="600120" y="2012760"/>
          <a:ext cx="215640" cy="364320"/>
        </p:xfrm>
        <a:graphic>
          <a:graphicData uri="http://schemas.openxmlformats.org/drawingml/2006/table">
            <a:tbl>
              <a:tblPr/>
              <a:tblGrid>
                <a:gridCol w="2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468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90000" marR="90000"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2" name="Dash Graphic - Dark 2 Column"/>
          <p:cNvSpPr/>
          <p:nvPr/>
        </p:nvSpPr>
        <p:spPr>
          <a:xfrm flipH="1">
            <a:off x="605880" y="687960"/>
            <a:ext cx="748800" cy="11952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V Logo - Dark Master"/>
          <p:cNvPicPr/>
          <p:nvPr/>
        </p:nvPicPr>
        <p:blipFill>
          <a:blip r:embed="rId14"/>
          <a:stretch/>
        </p:blipFill>
        <p:spPr>
          <a:xfrm>
            <a:off x="11475720" y="6254640"/>
            <a:ext cx="539280" cy="53928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202" name="Bosy Copy Placeholder - Dark 2 Column"/>
          <p:cNvGraphicFramePr/>
          <p:nvPr/>
        </p:nvGraphicFramePr>
        <p:xfrm>
          <a:off x="600120" y="2012760"/>
          <a:ext cx="215640" cy="364320"/>
        </p:xfrm>
        <a:graphic>
          <a:graphicData uri="http://schemas.openxmlformats.org/drawingml/2006/table">
            <a:tbl>
              <a:tblPr/>
              <a:tblGrid>
                <a:gridCol w="2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468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90000" marR="90000"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03" name="Dash Graphic - Dark 2 Column"/>
          <p:cNvSpPr/>
          <p:nvPr/>
        </p:nvSpPr>
        <p:spPr>
          <a:xfrm flipH="1">
            <a:off x="605880" y="687960"/>
            <a:ext cx="748800" cy="11952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V Logo - Dark Master"/>
          <p:cNvPicPr/>
          <p:nvPr/>
        </p:nvPicPr>
        <p:blipFill>
          <a:blip r:embed="rId14"/>
          <a:stretch/>
        </p:blipFill>
        <p:spPr>
          <a:xfrm>
            <a:off x="11475720" y="6254640"/>
            <a:ext cx="539280" cy="53928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325" name="Bosy Copy Placeholder - Dark 2 Column"/>
          <p:cNvGraphicFramePr/>
          <p:nvPr/>
        </p:nvGraphicFramePr>
        <p:xfrm>
          <a:off x="600120" y="2012760"/>
          <a:ext cx="215640" cy="364320"/>
        </p:xfrm>
        <a:graphic>
          <a:graphicData uri="http://schemas.openxmlformats.org/drawingml/2006/table">
            <a:tbl>
              <a:tblPr/>
              <a:tblGrid>
                <a:gridCol w="2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468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90000" marR="90000"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26" name="Dash Graphic - Dark 2 Column"/>
          <p:cNvSpPr/>
          <p:nvPr/>
        </p:nvSpPr>
        <p:spPr>
          <a:xfrm flipH="1">
            <a:off x="605880" y="687960"/>
            <a:ext cx="748800" cy="11952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V Logo - Dark Master"/>
          <p:cNvPicPr/>
          <p:nvPr/>
        </p:nvPicPr>
        <p:blipFill>
          <a:blip r:embed="rId14"/>
          <a:stretch/>
        </p:blipFill>
        <p:spPr>
          <a:xfrm>
            <a:off x="11475720" y="6254640"/>
            <a:ext cx="539280" cy="53928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366" name="Bosy Copy Placeholder - Dark 2 Column"/>
          <p:cNvGraphicFramePr/>
          <p:nvPr/>
        </p:nvGraphicFramePr>
        <p:xfrm>
          <a:off x="600120" y="2012760"/>
          <a:ext cx="215640" cy="364320"/>
        </p:xfrm>
        <a:graphic>
          <a:graphicData uri="http://schemas.openxmlformats.org/drawingml/2006/table">
            <a:tbl>
              <a:tblPr/>
              <a:tblGrid>
                <a:gridCol w="2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468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90000" marR="90000"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67" name="Dash Graphic - Dark 2 Column"/>
          <p:cNvSpPr/>
          <p:nvPr/>
        </p:nvSpPr>
        <p:spPr>
          <a:xfrm flipH="1">
            <a:off x="605880" y="687960"/>
            <a:ext cx="748800" cy="11952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V Logo - Dark Master"/>
          <p:cNvPicPr/>
          <p:nvPr/>
        </p:nvPicPr>
        <p:blipFill>
          <a:blip r:embed="rId14"/>
          <a:stretch/>
        </p:blipFill>
        <p:spPr>
          <a:xfrm>
            <a:off x="11475720" y="6254640"/>
            <a:ext cx="539280" cy="53928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407" name="Bosy Copy Placeholder - Dark 2 Column"/>
          <p:cNvGraphicFramePr/>
          <p:nvPr/>
        </p:nvGraphicFramePr>
        <p:xfrm>
          <a:off x="600120" y="2012760"/>
          <a:ext cx="215640" cy="364320"/>
        </p:xfrm>
        <a:graphic>
          <a:graphicData uri="http://schemas.openxmlformats.org/drawingml/2006/table">
            <a:tbl>
              <a:tblPr/>
              <a:tblGrid>
                <a:gridCol w="2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468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90000" marR="90000"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08" name="Dash Graphic - Dark 2 Column"/>
          <p:cNvSpPr/>
          <p:nvPr/>
        </p:nvSpPr>
        <p:spPr>
          <a:xfrm flipH="1">
            <a:off x="605880" y="687960"/>
            <a:ext cx="748800" cy="11952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V Logo - Dark Master"/>
          <p:cNvPicPr/>
          <p:nvPr/>
        </p:nvPicPr>
        <p:blipFill>
          <a:blip r:embed="rId14"/>
          <a:stretch/>
        </p:blipFill>
        <p:spPr>
          <a:xfrm>
            <a:off x="11475720" y="6254640"/>
            <a:ext cx="539280" cy="539280"/>
          </a:xfrm>
          <a:prstGeom prst="rect">
            <a:avLst/>
          </a:prstGeom>
          <a:ln w="0">
            <a:noFill/>
          </a:ln>
        </p:spPr>
      </p:pic>
      <p:pic>
        <p:nvPicPr>
          <p:cNvPr id="448" name="Valtech Logo - Dark Thank You"/>
          <p:cNvPicPr/>
          <p:nvPr/>
        </p:nvPicPr>
        <p:blipFill>
          <a:blip r:embed="rId15"/>
          <a:stretch/>
        </p:blipFill>
        <p:spPr>
          <a:xfrm>
            <a:off x="10355400" y="6336000"/>
            <a:ext cx="1547280" cy="312120"/>
          </a:xfrm>
          <a:prstGeom prst="rect">
            <a:avLst/>
          </a:prstGeom>
          <a:ln w="0">
            <a:noFill/>
          </a:ln>
        </p:spPr>
      </p:pic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V Logo - Dark Master"/>
          <p:cNvPicPr/>
          <p:nvPr/>
        </p:nvPicPr>
        <p:blipFill>
          <a:blip r:embed="rId14"/>
          <a:stretch/>
        </p:blipFill>
        <p:spPr>
          <a:xfrm>
            <a:off x="11475720" y="6254640"/>
            <a:ext cx="539280" cy="539280"/>
          </a:xfrm>
          <a:prstGeom prst="rect">
            <a:avLst/>
          </a:prstGeom>
          <a:ln w="0">
            <a:noFill/>
          </a:ln>
        </p:spPr>
      </p:pic>
      <p:sp>
        <p:nvSpPr>
          <p:cNvPr id="4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Title 3"/>
          <p:cNvSpPr/>
          <p:nvPr/>
        </p:nvSpPr>
        <p:spPr>
          <a:xfrm>
            <a:off x="1756080" y="2978280"/>
            <a:ext cx="7372440" cy="187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6800"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6000" b="1" strike="noStrike" spc="-1" dirty="0">
                <a:solidFill>
                  <a:srgbClr val="FFFFFF"/>
                </a:solidFill>
                <a:latin typeface="Helvetica Neue"/>
                <a:ea typeface="Helvetica Neue"/>
              </a:rPr>
              <a:t>JAVA Training:</a:t>
            </a:r>
          </a:p>
          <a:p>
            <a:pPr>
              <a:lnSpc>
                <a:spcPct val="85000"/>
              </a:lnSpc>
            </a:pPr>
            <a:r>
              <a:rPr lang="en-US" sz="6000" b="1" spc="-1" dirty="0">
                <a:solidFill>
                  <a:srgbClr val="FFFFFF"/>
                </a:solidFill>
                <a:latin typeface="Helvetica Neue"/>
              </a:rPr>
              <a:t>Basic Syntax</a:t>
            </a:r>
            <a:endParaRPr lang="fr-FR" sz="6000" b="0" strike="noStrike" spc="-1" dirty="0">
              <a:latin typeface="Arial"/>
            </a:endParaRPr>
          </a:p>
        </p:txBody>
      </p:sp>
      <p:sp>
        <p:nvSpPr>
          <p:cNvPr id="533" name="Subtitle 4"/>
          <p:cNvSpPr/>
          <p:nvPr/>
        </p:nvSpPr>
        <p:spPr>
          <a:xfrm>
            <a:off x="1857600" y="5200920"/>
            <a:ext cx="7359120" cy="327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pos="0" algn="l"/>
              </a:tabLst>
            </a:pPr>
            <a:r>
              <a:rPr lang="en-US" sz="1800" b="0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Thomas DECOSTER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534" name="Text Placeholder 5"/>
          <p:cNvSpPr/>
          <p:nvPr/>
        </p:nvSpPr>
        <p:spPr>
          <a:xfrm>
            <a:off x="1857240" y="5496480"/>
            <a:ext cx="7372800" cy="356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pos="0" algn="l"/>
              </a:tabLst>
            </a:pPr>
            <a:r>
              <a:rPr lang="en-US" sz="1800" b="0" strike="noStrike" spc="-1">
                <a:solidFill>
                  <a:srgbClr val="FFFFFF"/>
                </a:solidFill>
                <a:latin typeface="Helvetica Neue Light"/>
                <a:ea typeface="Helvetica Neue Light"/>
              </a:rPr>
              <a:t>Java Senior Consultant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535" name="Slide Number Placeholder - Dark Master"/>
          <p:cNvSpPr/>
          <p:nvPr/>
        </p:nvSpPr>
        <p:spPr>
          <a:xfrm>
            <a:off x="6219000" y="633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781B3D17-6875-4991-8987-A0BAF34549D4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1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536" name="Footer Placeholder - Dark Master"/>
          <p:cNvSpPr/>
          <p:nvPr/>
        </p:nvSpPr>
        <p:spPr>
          <a:xfrm>
            <a:off x="3699720" y="633924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Title 2_4"/>
          <p:cNvSpPr/>
          <p:nvPr/>
        </p:nvSpPr>
        <p:spPr>
          <a:xfrm>
            <a:off x="599400" y="1105920"/>
            <a:ext cx="10067040" cy="60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Polymorphism : inheritance.</a:t>
            </a:r>
            <a:endParaRPr lang="fr-FR" sz="4000" b="0" strike="noStrike" spc="-1">
              <a:latin typeface="Arial"/>
            </a:endParaRPr>
          </a:p>
        </p:txBody>
      </p:sp>
      <p:sp>
        <p:nvSpPr>
          <p:cNvPr id="1016" name="Slide Number Placeholder - Dark Master_5"/>
          <p:cNvSpPr/>
          <p:nvPr/>
        </p:nvSpPr>
        <p:spPr>
          <a:xfrm>
            <a:off x="9945360" y="651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407FABEB-FA1C-4E50-8214-7DC7B79FAB71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10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1017" name="Footer Placeholder - Dark Master_5"/>
          <p:cNvSpPr/>
          <p:nvPr/>
        </p:nvSpPr>
        <p:spPr>
          <a:xfrm>
            <a:off x="7426080" y="652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1018" name="Rectangle 1017"/>
          <p:cNvSpPr/>
          <p:nvPr/>
        </p:nvSpPr>
        <p:spPr>
          <a:xfrm>
            <a:off x="1800000" y="2340000"/>
            <a:ext cx="7916760" cy="85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1019" name="Rectangle 1018"/>
          <p:cNvSpPr/>
          <p:nvPr/>
        </p:nvSpPr>
        <p:spPr>
          <a:xfrm>
            <a:off x="540000" y="1869840"/>
            <a:ext cx="10797840" cy="4699440"/>
          </a:xfrm>
          <a:prstGeom prst="rect">
            <a:avLst/>
          </a:prstGeom>
          <a:solidFill>
            <a:srgbClr val="333333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abstract class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Transport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abstract 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move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Car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Transport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@Override</a:t>
            </a:r>
            <a:br/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move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"drive"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Plane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Transport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@Override</a:t>
            </a:r>
            <a:br/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move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"fly"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Bike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Transport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@Override</a:t>
            </a:r>
            <a:br/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move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"ride"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lang="fr-FR" sz="9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Title 2_31"/>
          <p:cNvSpPr/>
          <p:nvPr/>
        </p:nvSpPr>
        <p:spPr>
          <a:xfrm>
            <a:off x="599400" y="1105920"/>
            <a:ext cx="10067040" cy="60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Polymorphism : interfaces.</a:t>
            </a:r>
            <a:endParaRPr lang="fr-FR" sz="4000" b="0" strike="noStrike" spc="-1">
              <a:latin typeface="Arial"/>
            </a:endParaRPr>
          </a:p>
        </p:txBody>
      </p:sp>
      <p:sp>
        <p:nvSpPr>
          <p:cNvPr id="1021" name="Slide Number Placeholder - Dark Master_32"/>
          <p:cNvSpPr/>
          <p:nvPr/>
        </p:nvSpPr>
        <p:spPr>
          <a:xfrm>
            <a:off x="9945360" y="651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9B4F5E73-5407-46B2-BE54-9A153563900C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11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1022" name="Footer Placeholder - Dark Master_32"/>
          <p:cNvSpPr/>
          <p:nvPr/>
        </p:nvSpPr>
        <p:spPr>
          <a:xfrm>
            <a:off x="7426080" y="652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1023" name="Rectangle 1022"/>
          <p:cNvSpPr/>
          <p:nvPr/>
        </p:nvSpPr>
        <p:spPr>
          <a:xfrm>
            <a:off x="1800000" y="2340000"/>
            <a:ext cx="7916760" cy="85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1024" name="Rectangle 1023"/>
          <p:cNvSpPr/>
          <p:nvPr/>
        </p:nvSpPr>
        <p:spPr>
          <a:xfrm>
            <a:off x="540000" y="1869840"/>
            <a:ext cx="10797840" cy="4699440"/>
          </a:xfrm>
          <a:prstGeom prst="rect">
            <a:avLst/>
          </a:prstGeom>
          <a:solidFill>
            <a:srgbClr val="333333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interface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EnergySource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refill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interface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GasPowered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EnergySource{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default 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refillTank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"Fill gas tank"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interface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ElectricPowered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EnergySource{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default 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refillBattery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System.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"Fill batteries"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GasPoweredCar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Car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implements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GasPowered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refill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.refillTank()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ElectricCar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Car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implements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ElectricPowered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refill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.refillBattery()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ElectricBike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Bike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implements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ElectricPowered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refill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.refillBattery()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lang="fr-FR" sz="9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Title 2_5"/>
          <p:cNvSpPr/>
          <p:nvPr/>
        </p:nvSpPr>
        <p:spPr>
          <a:xfrm>
            <a:off x="599400" y="1105920"/>
            <a:ext cx="10067040" cy="60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Error handling.</a:t>
            </a:r>
            <a:endParaRPr lang="fr-FR" sz="4000" b="0" strike="noStrike" spc="-1">
              <a:latin typeface="Arial"/>
            </a:endParaRPr>
          </a:p>
        </p:txBody>
      </p:sp>
      <p:sp>
        <p:nvSpPr>
          <p:cNvPr id="1026" name="Slide Number Placeholder - Dark Master_6"/>
          <p:cNvSpPr/>
          <p:nvPr/>
        </p:nvSpPr>
        <p:spPr>
          <a:xfrm>
            <a:off x="9945360" y="651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CF3A2BAF-46CC-422C-9561-E19A7183C93E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12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1027" name="Footer Placeholder - Dark Master_6"/>
          <p:cNvSpPr/>
          <p:nvPr/>
        </p:nvSpPr>
        <p:spPr>
          <a:xfrm>
            <a:off x="7426080" y="652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1028" name="Rectangle 1027"/>
          <p:cNvSpPr/>
          <p:nvPr/>
        </p:nvSpPr>
        <p:spPr>
          <a:xfrm>
            <a:off x="1800000" y="2340000"/>
            <a:ext cx="7916760" cy="85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1029" name="Rectangle 1028"/>
          <p:cNvSpPr/>
          <p:nvPr/>
        </p:nvSpPr>
        <p:spPr>
          <a:xfrm>
            <a:off x="540000" y="1710000"/>
            <a:ext cx="10797840" cy="4969440"/>
          </a:xfrm>
          <a:prstGeom prst="rect">
            <a:avLst/>
          </a:prstGeom>
          <a:solidFill>
            <a:srgbClr val="333333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ActionImpossibleException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extends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Exception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ActionImpossibleException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(String message){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super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(message)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doSomething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int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amount)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throws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ActionImpossibleException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if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(amount &lt;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0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throw new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IllegalArgumentException(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"Amount must be positive"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if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(amount &gt;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1000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throw new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ActionImpossibleException(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"amount over limit"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static 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main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(String[] args)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ExceptionsSample exceptionsSample =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ExceptionsSample()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System.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out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.println(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4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/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0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try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exceptionsSample.doSomething(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20000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catch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(ArithmeticException | ActionImpossibleException ex)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handle exception here</a:t>
            </a:r>
            <a:br/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ex.printStackTrace()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    throw new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RuntimeException(ex)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lang="fr-FR" sz="9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finally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free resources</a:t>
            </a:r>
            <a:br/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lang="fr-FR" sz="9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Title 2_19"/>
          <p:cNvSpPr/>
          <p:nvPr/>
        </p:nvSpPr>
        <p:spPr>
          <a:xfrm>
            <a:off x="599400" y="1105920"/>
            <a:ext cx="10067040" cy="60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Outdated APIs.</a:t>
            </a:r>
            <a:endParaRPr lang="fr-FR" sz="4000" b="0" strike="noStrike" spc="-1">
              <a:latin typeface="Arial"/>
            </a:endParaRPr>
          </a:p>
        </p:txBody>
      </p:sp>
      <p:sp>
        <p:nvSpPr>
          <p:cNvPr id="1031" name="Slide Number Placeholder - Dark Master_20"/>
          <p:cNvSpPr/>
          <p:nvPr/>
        </p:nvSpPr>
        <p:spPr>
          <a:xfrm>
            <a:off x="9945360" y="651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1417EE23-C874-4605-B745-974C10638752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13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1032" name="Footer Placeholder - Dark Master_20"/>
          <p:cNvSpPr/>
          <p:nvPr/>
        </p:nvSpPr>
        <p:spPr>
          <a:xfrm>
            <a:off x="7426080" y="652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1033" name="Rectangle 1032"/>
          <p:cNvSpPr/>
          <p:nvPr/>
        </p:nvSpPr>
        <p:spPr>
          <a:xfrm>
            <a:off x="1800000" y="2340000"/>
            <a:ext cx="7916760" cy="85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1034" name="Rectangle 1033"/>
          <p:cNvSpPr/>
          <p:nvPr/>
        </p:nvSpPr>
        <p:spPr>
          <a:xfrm>
            <a:off x="540000" y="1869840"/>
            <a:ext cx="10797840" cy="3888000"/>
          </a:xfrm>
          <a:prstGeom prst="rect">
            <a:avLst/>
          </a:prstGeom>
          <a:solidFill>
            <a:srgbClr val="333333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@deprecated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Threadsafe vs non Threadsafe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 </a:t>
            </a:r>
            <a:r>
              <a:rPr lang="fr-FR" sz="1800" b="0" strike="dblStrike" spc="-1">
                <a:solidFill>
                  <a:srgbClr val="FFFFFF"/>
                </a:solidFill>
                <a:latin typeface="Arial"/>
                <a:ea typeface="DejaVu Sans"/>
              </a:rPr>
              <a:t>java.util.Date</a:t>
            </a: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 =&gt; java.time.LocalDate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Rich Clients( AWT, Swing)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jsp jstl jsf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Picture Placeholder 8" descr="A picture containing shirt, light&#10;&#10;Description automatically generated"/>
          <p:cNvPicPr/>
          <p:nvPr/>
        </p:nvPicPr>
        <p:blipFill>
          <a:blip r:embed="rId2"/>
          <a:srcRect t="2367" b="2367"/>
          <a:stretch/>
        </p:blipFill>
        <p:spPr>
          <a:xfrm>
            <a:off x="0" y="0"/>
            <a:ext cx="12189600" cy="4339800"/>
          </a:xfrm>
          <a:prstGeom prst="rect">
            <a:avLst/>
          </a:prstGeom>
          <a:ln w="0">
            <a:noFill/>
          </a:ln>
        </p:spPr>
      </p:pic>
      <p:sp>
        <p:nvSpPr>
          <p:cNvPr id="1036" name="Title 2"/>
          <p:cNvSpPr/>
          <p:nvPr/>
        </p:nvSpPr>
        <p:spPr>
          <a:xfrm>
            <a:off x="588600" y="3004920"/>
            <a:ext cx="10939320" cy="2420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4400" b="1" strike="noStrike" spc="-151">
                <a:solidFill>
                  <a:srgbClr val="FFFFFF"/>
                </a:solidFill>
                <a:latin typeface="Helvetica Neue"/>
                <a:ea typeface="Helvetica Neue"/>
              </a:rPr>
              <a:t>Thank You</a:t>
            </a:r>
            <a:endParaRPr lang="fr-FR" sz="14400" b="0" strike="noStrike" spc="-1">
              <a:latin typeface="Arial"/>
            </a:endParaRPr>
          </a:p>
        </p:txBody>
      </p:sp>
      <p:sp>
        <p:nvSpPr>
          <p:cNvPr id="1037" name="Content Placeholder 3"/>
          <p:cNvSpPr/>
          <p:nvPr/>
        </p:nvSpPr>
        <p:spPr>
          <a:xfrm>
            <a:off x="969840" y="5032800"/>
            <a:ext cx="5123160" cy="355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46800">
            <a:noAutofit/>
          </a:bodyPr>
          <a:lstStyle/>
          <a:p>
            <a:pPr>
              <a:spcBef>
                <a:spcPts val="1001"/>
              </a:spcBef>
              <a:spcAft>
                <a:spcPts val="1001"/>
              </a:spcAft>
              <a:tabLst>
                <a:tab pos="0" algn="l"/>
              </a:tabLst>
            </a:pPr>
            <a:r>
              <a:rPr lang="en-US" b="1" spc="-1" dirty="0">
                <a:solidFill>
                  <a:srgbClr val="FFFFFF"/>
                </a:solidFill>
                <a:latin typeface="Helvetica Neue Light"/>
                <a:ea typeface="Helvetica Neue Light"/>
              </a:rPr>
              <a:t>Thomas Decoster</a:t>
            </a:r>
            <a:r>
              <a:rPr lang="en-US" sz="1800" b="1" strike="noStrike" spc="-1" dirty="0">
                <a:solidFill>
                  <a:srgbClr val="FFFFFF"/>
                </a:solidFill>
                <a:latin typeface="Helvetica Neue Light"/>
                <a:ea typeface="Helvetica Neue Light"/>
              </a:rPr>
              <a:t>, </a:t>
            </a:r>
            <a:r>
              <a:rPr lang="en-US" sz="1800" b="0" strike="noStrike" spc="-1" dirty="0">
                <a:solidFill>
                  <a:srgbClr val="FFFFFF"/>
                </a:solidFill>
                <a:latin typeface="Helvetica Neue Light"/>
                <a:ea typeface="Helvetica Neue Light"/>
              </a:rPr>
              <a:t>Java Senior Consultant</a:t>
            </a:r>
            <a:endParaRPr lang="fr-FR" sz="1800" b="0" strike="noStrike" spc="-1" dirty="0">
              <a:latin typeface="Arial"/>
            </a:endParaRPr>
          </a:p>
        </p:txBody>
      </p:sp>
      <p:sp>
        <p:nvSpPr>
          <p:cNvPr id="1038" name="Content Placeholder 6"/>
          <p:cNvSpPr/>
          <p:nvPr/>
        </p:nvSpPr>
        <p:spPr>
          <a:xfrm>
            <a:off x="969840" y="5309640"/>
            <a:ext cx="5123160" cy="600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46800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pos="0" algn="l"/>
              </a:tabLst>
            </a:pPr>
            <a:endParaRPr lang="fr-FR" sz="1800" b="0" strike="noStrike" spc="-1" dirty="0">
              <a:latin typeface="Arial"/>
            </a:endParaRPr>
          </a:p>
        </p:txBody>
      </p:sp>
      <p:sp>
        <p:nvSpPr>
          <p:cNvPr id="1039" name="Slide Number Placeholder - Dark Master"/>
          <p:cNvSpPr/>
          <p:nvPr/>
        </p:nvSpPr>
        <p:spPr>
          <a:xfrm>
            <a:off x="6219000" y="633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DBCEA138-F84F-4F3E-A62B-7B18C137DD5A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14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1040" name="Footer Placeholder - Dark Master"/>
          <p:cNvSpPr/>
          <p:nvPr/>
        </p:nvSpPr>
        <p:spPr>
          <a:xfrm>
            <a:off x="3699720" y="634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6D72AB9-F2B7-490F-A4CF-3045CC34D883}"/>
              </a:ext>
            </a:extLst>
          </p:cNvPr>
          <p:cNvSpPr txBox="1"/>
          <p:nvPr/>
        </p:nvSpPr>
        <p:spPr>
          <a:xfrm>
            <a:off x="897903" y="5323002"/>
            <a:ext cx="6358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pc="-1" dirty="0">
                <a:solidFill>
                  <a:srgbClr val="FFFFFF"/>
                </a:solidFill>
                <a:latin typeface="Helvetica Neue Light"/>
              </a:rPr>
              <a:t>thomas.decoster@valtech.com</a:t>
            </a:r>
            <a:endParaRPr lang="fr-FR" dirty="0"/>
          </a:p>
        </p:txBody>
      </p:sp>
    </p:spTree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Slide Number Placeholder - Dark Master"/>
          <p:cNvSpPr/>
          <p:nvPr/>
        </p:nvSpPr>
        <p:spPr>
          <a:xfrm>
            <a:off x="6219000" y="633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22A08274-61AA-46EF-AD66-2DC1E0778C54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15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1042" name="Footer Placeholder - Dark Master"/>
          <p:cNvSpPr/>
          <p:nvPr/>
        </p:nvSpPr>
        <p:spPr>
          <a:xfrm>
            <a:off x="3699720" y="634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Content Placeholder 2_1"/>
          <p:cNvSpPr/>
          <p:nvPr/>
        </p:nvSpPr>
        <p:spPr>
          <a:xfrm>
            <a:off x="0" y="0"/>
            <a:ext cx="9178200" cy="6854400"/>
          </a:xfrm>
          <a:prstGeom prst="rect">
            <a:avLst/>
          </a:prstGeom>
          <a:gradFill rotWithShape="0">
            <a:gsLst>
              <a:gs pos="45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600000"/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6" name="Content Placeholder 3_2"/>
          <p:cNvSpPr/>
          <p:nvPr/>
        </p:nvSpPr>
        <p:spPr>
          <a:xfrm>
            <a:off x="609480" y="685800"/>
            <a:ext cx="748800" cy="1216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7" name="Title 4_2"/>
          <p:cNvSpPr/>
          <p:nvPr/>
        </p:nvSpPr>
        <p:spPr>
          <a:xfrm>
            <a:off x="596880" y="1789200"/>
            <a:ext cx="4597560" cy="4190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85000"/>
              </a:lnSpc>
            </a:pPr>
            <a:r>
              <a:rPr lang="en-US" sz="6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Basic Syntax</a:t>
            </a:r>
            <a:endParaRPr lang="fr-FR" sz="6000" b="0" strike="noStrike" spc="-1">
              <a:latin typeface="Arial"/>
            </a:endParaRPr>
          </a:p>
        </p:txBody>
      </p:sp>
      <p:sp>
        <p:nvSpPr>
          <p:cNvPr id="978" name="Text Placeholder 5_2"/>
          <p:cNvSpPr/>
          <p:nvPr/>
        </p:nvSpPr>
        <p:spPr>
          <a:xfrm>
            <a:off x="593640" y="1016640"/>
            <a:ext cx="4568760" cy="443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  <a:tabLst>
                <a:tab pos="0" algn="l"/>
              </a:tabLst>
            </a:pPr>
            <a:r>
              <a:rPr lang="en-US" sz="4000" b="0" strike="noStrike" spc="-1">
                <a:solidFill>
                  <a:srgbClr val="FFFFFF"/>
                </a:solidFill>
                <a:latin typeface="Helvetica Neue Light"/>
                <a:ea typeface="Helvetica Neue Light"/>
              </a:rPr>
              <a:t>Java Basics :</a:t>
            </a:r>
            <a:endParaRPr lang="fr-FR" sz="4000" b="0" strike="noStrike" spc="-1">
              <a:latin typeface="Arial"/>
            </a:endParaRPr>
          </a:p>
        </p:txBody>
      </p:sp>
      <p:pic>
        <p:nvPicPr>
          <p:cNvPr id="979" name="Image 978"/>
          <p:cNvPicPr/>
          <p:nvPr/>
        </p:nvPicPr>
        <p:blipFill>
          <a:blip r:embed="rId2"/>
          <a:stretch/>
        </p:blipFill>
        <p:spPr>
          <a:xfrm>
            <a:off x="7315560" y="0"/>
            <a:ext cx="4875840" cy="6854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Title 2"/>
          <p:cNvSpPr/>
          <p:nvPr/>
        </p:nvSpPr>
        <p:spPr>
          <a:xfrm>
            <a:off x="599400" y="1105920"/>
            <a:ext cx="10067040" cy="60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Primitive Types.</a:t>
            </a:r>
            <a:endParaRPr lang="fr-FR" sz="4000" b="0" strike="noStrike" spc="-1">
              <a:latin typeface="Arial"/>
            </a:endParaRPr>
          </a:p>
        </p:txBody>
      </p:sp>
      <p:sp>
        <p:nvSpPr>
          <p:cNvPr id="981" name="Slide Number Placeholder - Dark Master"/>
          <p:cNvSpPr/>
          <p:nvPr/>
        </p:nvSpPr>
        <p:spPr>
          <a:xfrm>
            <a:off x="9945360" y="651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D7DFA0CF-DEF5-48DB-87FD-2878B5C495FC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3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982" name="Footer Placeholder - Dark Master"/>
          <p:cNvSpPr/>
          <p:nvPr/>
        </p:nvSpPr>
        <p:spPr>
          <a:xfrm>
            <a:off x="7426080" y="652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983" name="Rectangle 982"/>
          <p:cNvSpPr/>
          <p:nvPr/>
        </p:nvSpPr>
        <p:spPr>
          <a:xfrm>
            <a:off x="1800000" y="2340000"/>
            <a:ext cx="7916760" cy="85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984" name="Rectangle 983"/>
          <p:cNvSpPr/>
          <p:nvPr/>
        </p:nvSpPr>
        <p:spPr>
          <a:xfrm>
            <a:off x="540000" y="1869840"/>
            <a:ext cx="10797840" cy="3888000"/>
          </a:xfrm>
          <a:prstGeom prst="rect">
            <a:avLst/>
          </a:prstGeom>
          <a:solidFill>
            <a:srgbClr val="333333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boolean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b =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true;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int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i =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1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long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l =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2l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float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f =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2.0f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double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d =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3.0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br/>
            <a:br/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char : used to handle Strings</a:t>
            </a:r>
            <a:br/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byte : used to handle I/O streams </a:t>
            </a:r>
            <a:br/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short is never used</a:t>
            </a:r>
            <a:br/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Boolean b2 =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true;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Integer i2 =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1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Long l2 =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2l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Float f2 =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2.0f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Double d2 =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2.0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BigDecimal bd =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BigDecimal(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0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lang="fr-FR" sz="9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Title 2_29"/>
          <p:cNvSpPr/>
          <p:nvPr/>
        </p:nvSpPr>
        <p:spPr>
          <a:xfrm>
            <a:off x="599400" y="1105920"/>
            <a:ext cx="10067040" cy="60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Strings.</a:t>
            </a:r>
            <a:endParaRPr lang="fr-FR" sz="4000" b="0" strike="noStrike" spc="-1">
              <a:latin typeface="Arial"/>
            </a:endParaRPr>
          </a:p>
        </p:txBody>
      </p:sp>
      <p:sp>
        <p:nvSpPr>
          <p:cNvPr id="986" name="Slide Number Placeholder - Dark Master_30"/>
          <p:cNvSpPr/>
          <p:nvPr/>
        </p:nvSpPr>
        <p:spPr>
          <a:xfrm>
            <a:off x="9945360" y="651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628DA4C1-6ED5-45D6-A5ED-F8861C43A327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4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987" name="Footer Placeholder - Dark Master_30"/>
          <p:cNvSpPr/>
          <p:nvPr/>
        </p:nvSpPr>
        <p:spPr>
          <a:xfrm>
            <a:off x="7426080" y="652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988" name="Rectangle 987"/>
          <p:cNvSpPr/>
          <p:nvPr/>
        </p:nvSpPr>
        <p:spPr>
          <a:xfrm>
            <a:off x="1800000" y="2340000"/>
            <a:ext cx="7916760" cy="85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989" name="Rectangle 988"/>
          <p:cNvSpPr/>
          <p:nvPr/>
        </p:nvSpPr>
        <p:spPr>
          <a:xfrm>
            <a:off x="540000" y="1869840"/>
            <a:ext cx="10797840" cy="4699440"/>
          </a:xfrm>
          <a:prstGeom prst="rect">
            <a:avLst/>
          </a:prstGeom>
          <a:solidFill>
            <a:srgbClr val="333333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private final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CONSTANT_STRING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= 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"A simple String sample : %s - %f"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private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buildString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(String src)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StringBuilder sb =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new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StringBuilder(src).append(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"and 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).append(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"more 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).append(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"numbers 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for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int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i =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0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i &lt;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10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i++)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sb.append(i)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sb.toString()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br/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CONSTANT_STRING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,</a:t>
            </a:r>
            <a:br/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// A simple String sample : %s - %f</a:t>
            </a:r>
            <a:br/>
            <a:r>
              <a:rPr lang="fr-FR" sz="900" b="0" i="1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CONSTANT_STRING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.replace(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'e'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'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\u01B1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'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// A simplƱ String samplƱ : %s - %f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String.</a:t>
            </a:r>
            <a:r>
              <a:rPr lang="fr-FR" sz="900" b="0" i="1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format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(</a:t>
            </a:r>
            <a:r>
              <a:rPr lang="fr-FR" sz="900" b="0" i="1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CONSTANT_STRING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"toto"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,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28.32f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,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A simple String sample : toto - 28,320000</a:t>
            </a:r>
            <a:br/>
            <a:r>
              <a:rPr lang="fr-FR" sz="900" b="0" i="1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CONSTANT_STRING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.toUpperCase()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,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 SIMPLE STRING SAMPLE : %S - %F</a:t>
            </a:r>
            <a:br/>
            <a:r>
              <a:rPr lang="fr-FR" sz="900" b="0" i="1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buildString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(</a:t>
            </a:r>
            <a:r>
              <a:rPr lang="fr-FR" sz="900" b="0" i="1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CONSTANT_STRING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A simple String sample : %s - %fand more numbers 0123456789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Pattern.</a:t>
            </a:r>
            <a:r>
              <a:rPr lang="fr-FR" sz="900" b="0" i="1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compile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"[aeiou]"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).matcher(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CONSTANT_STRING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).replaceAll(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"*"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,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// A s*mpl* Str*ng s*mpl* : %s - %f</a:t>
            </a:r>
            <a:br/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CONSTANT_STRING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.replaceAll(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"[aeiou]"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,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"#"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A s#mpl# Str#ng s#mpl# : %s - %f</a:t>
            </a:r>
            <a:br/>
            <a:endParaRPr lang="fr-FR" sz="9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Title 2_0"/>
          <p:cNvSpPr/>
          <p:nvPr/>
        </p:nvSpPr>
        <p:spPr>
          <a:xfrm>
            <a:off x="599400" y="1105920"/>
            <a:ext cx="10067040" cy="60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Objects, attributes and methods.</a:t>
            </a:r>
            <a:endParaRPr lang="fr-FR" sz="4000" b="0" strike="noStrike" spc="-1">
              <a:latin typeface="Arial"/>
            </a:endParaRPr>
          </a:p>
        </p:txBody>
      </p:sp>
      <p:sp>
        <p:nvSpPr>
          <p:cNvPr id="991" name="Slide Number Placeholder - Dark Master_1"/>
          <p:cNvSpPr/>
          <p:nvPr/>
        </p:nvSpPr>
        <p:spPr>
          <a:xfrm>
            <a:off x="9945360" y="651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4423C107-58B5-4289-BEFF-ACBEC8B40C40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5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992" name="Footer Placeholder - Dark Master_1"/>
          <p:cNvSpPr/>
          <p:nvPr/>
        </p:nvSpPr>
        <p:spPr>
          <a:xfrm>
            <a:off x="7426080" y="652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993" name="Rectangle 992"/>
          <p:cNvSpPr/>
          <p:nvPr/>
        </p:nvSpPr>
        <p:spPr>
          <a:xfrm>
            <a:off x="1800000" y="2340000"/>
            <a:ext cx="7916760" cy="85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994" name="Rectangle 993"/>
          <p:cNvSpPr/>
          <p:nvPr/>
        </p:nvSpPr>
        <p:spPr>
          <a:xfrm>
            <a:off x="540000" y="1869840"/>
            <a:ext cx="10797840" cy="4789440"/>
          </a:xfrm>
          <a:prstGeom prst="rect">
            <a:avLst/>
          </a:prstGeom>
          <a:solidFill>
            <a:srgbClr val="333333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class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ValtechTalentProgram {</a:t>
            </a:r>
            <a:br/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private int </a:t>
            </a:r>
            <a:r>
              <a:rPr lang="fr-FR" sz="900" b="0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count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public int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getCount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lang="fr-FR" sz="900" b="0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count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void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setCount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int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count)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this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.</a:t>
            </a:r>
            <a:r>
              <a:rPr lang="fr-FR" sz="900" b="0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count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= count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@Override</a:t>
            </a:r>
            <a:br/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String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toString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"ValtechTalentProgram (count="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+</a:t>
            </a:r>
            <a:r>
              <a:rPr lang="fr-FR" sz="900" b="0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count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+</a:t>
            </a:r>
            <a:r>
              <a:rPr lang="fr-FR" sz="900" b="0" strike="noStrike" spc="-1">
                <a:solidFill>
                  <a:srgbClr val="6A8759"/>
                </a:solidFill>
                <a:latin typeface="DejaVu Sans Mono"/>
                <a:ea typeface="DejaVu Sans Mono"/>
              </a:rPr>
              <a:t>")"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@Override</a:t>
            </a:r>
            <a:br/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boolean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equals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(Object o)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if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this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== o)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return true;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    if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(o ==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null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|| getClass() != o.getClass())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return false;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ValtechTalentProgram that = (ValtechTalentProgram) o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    return </a:t>
            </a:r>
            <a:r>
              <a:rPr lang="fr-FR" sz="900" b="0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count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== that.</a:t>
            </a:r>
            <a:r>
              <a:rPr lang="fr-FR" sz="900" b="0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count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@Override</a:t>
            </a:r>
            <a:br/>
            <a:r>
              <a:rPr lang="fr-FR" sz="900" b="0" strike="noStrike" spc="-1">
                <a:solidFill>
                  <a:srgbClr val="BBB529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public int </a:t>
            </a:r>
            <a:r>
              <a:rPr lang="fr-FR" sz="900" b="0" strike="noStrike" spc="-1">
                <a:solidFill>
                  <a:srgbClr val="FFC66D"/>
                </a:solidFill>
                <a:latin typeface="DejaVu Sans Mono"/>
                <a:ea typeface="DejaVu Sans Mono"/>
              </a:rPr>
              <a:t>hashCode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return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Objects.</a:t>
            </a:r>
            <a:r>
              <a:rPr lang="fr-FR" sz="900" b="0" i="1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hash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lang="fr-FR" sz="900" b="0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count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)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lang="fr-FR" sz="9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9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//protected void finalize() throws Throwable {  }  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lang="fr-FR" sz="9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Title 2_1"/>
          <p:cNvSpPr/>
          <p:nvPr/>
        </p:nvSpPr>
        <p:spPr>
          <a:xfrm>
            <a:off x="599400" y="1105920"/>
            <a:ext cx="10067040" cy="60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Naming conventions.</a:t>
            </a:r>
            <a:endParaRPr lang="fr-FR" sz="4000" b="0" strike="noStrike" spc="-1">
              <a:latin typeface="Arial"/>
            </a:endParaRPr>
          </a:p>
        </p:txBody>
      </p:sp>
      <p:sp>
        <p:nvSpPr>
          <p:cNvPr id="996" name="Slide Number Placeholder - Dark Master_2"/>
          <p:cNvSpPr/>
          <p:nvPr/>
        </p:nvSpPr>
        <p:spPr>
          <a:xfrm>
            <a:off x="9945360" y="651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66243810-51E2-4729-9078-21135AFDD5E6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6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997" name="Footer Placeholder - Dark Master_2"/>
          <p:cNvSpPr/>
          <p:nvPr/>
        </p:nvSpPr>
        <p:spPr>
          <a:xfrm>
            <a:off x="7426080" y="652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998" name="Rectangle 997"/>
          <p:cNvSpPr/>
          <p:nvPr/>
        </p:nvSpPr>
        <p:spPr>
          <a:xfrm>
            <a:off x="1800000" y="2340000"/>
            <a:ext cx="7916760" cy="85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999" name="Rectangle 998"/>
          <p:cNvSpPr/>
          <p:nvPr/>
        </p:nvSpPr>
        <p:spPr>
          <a:xfrm>
            <a:off x="533880" y="1710000"/>
            <a:ext cx="7992000" cy="5211720"/>
          </a:xfrm>
          <a:prstGeom prst="rect">
            <a:avLst/>
          </a:prstGeom>
          <a:solidFill>
            <a:srgbClr val="333333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>
            <a:spAutoFit/>
          </a:bodyPr>
          <a:lstStyle/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CamelCase : ValtechTalentProgram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snakeCase : valtech_talent_program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kebab-case : valtech-talent-program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packages are lower case : com.valtech.talent.program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class names are camelCase : ValtechTalentProgram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variables and methods are lowerCamelCase : userName getUserName()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constants are UPPER_SNAKE_CASE : MAX_PARAMETER_SIZE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use nouns for variables and verbs for methods 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use coding conventions from your project !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Intellij autoformat : Ctrl + Alt + L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Title 2_30"/>
          <p:cNvSpPr/>
          <p:nvPr/>
        </p:nvSpPr>
        <p:spPr>
          <a:xfrm>
            <a:off x="599400" y="1105920"/>
            <a:ext cx="10067040" cy="60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Packages.</a:t>
            </a:r>
            <a:endParaRPr lang="fr-FR" sz="4000" b="0" strike="noStrike" spc="-1">
              <a:latin typeface="Arial"/>
            </a:endParaRPr>
          </a:p>
        </p:txBody>
      </p:sp>
      <p:sp>
        <p:nvSpPr>
          <p:cNvPr id="1001" name="Slide Number Placeholder - Dark Master_31"/>
          <p:cNvSpPr/>
          <p:nvPr/>
        </p:nvSpPr>
        <p:spPr>
          <a:xfrm>
            <a:off x="9945360" y="651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22D640B4-CEDE-4B45-9527-C4C97107E163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7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1002" name="Footer Placeholder - Dark Master_31"/>
          <p:cNvSpPr/>
          <p:nvPr/>
        </p:nvSpPr>
        <p:spPr>
          <a:xfrm>
            <a:off x="7426080" y="652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1003" name="Rectangle 1002"/>
          <p:cNvSpPr/>
          <p:nvPr/>
        </p:nvSpPr>
        <p:spPr>
          <a:xfrm>
            <a:off x="1800000" y="2340000"/>
            <a:ext cx="7916760" cy="85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1004" name="Rectangle 1003"/>
          <p:cNvSpPr/>
          <p:nvPr/>
        </p:nvSpPr>
        <p:spPr>
          <a:xfrm>
            <a:off x="540000" y="1869840"/>
            <a:ext cx="10797840" cy="4789440"/>
          </a:xfrm>
          <a:prstGeom prst="rect">
            <a:avLst/>
          </a:prstGeom>
          <a:solidFill>
            <a:srgbClr val="333333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declare with : </a:t>
            </a:r>
            <a:endParaRPr lang="fr-FR" sz="1800" b="0" strike="noStrike" spc="-1">
              <a:latin typeface="Arial"/>
            </a:endParaRPr>
          </a:p>
          <a:p>
            <a:pPr marL="432000" lvl="1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package </a:t>
            </a:r>
            <a:r>
              <a:rPr lang="fr-FR" sz="14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com.valtech.talent.program</a:t>
            </a:r>
            <a:r>
              <a:rPr lang="fr-FR" sz="14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4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Use with : </a:t>
            </a:r>
            <a:endParaRPr lang="fr-FR" sz="1800" b="0" strike="noStrike" spc="-1">
              <a:latin typeface="Arial"/>
            </a:endParaRPr>
          </a:p>
          <a:p>
            <a:pPr marL="432000" lvl="1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import </a:t>
            </a:r>
            <a:r>
              <a:rPr lang="fr-FR" sz="14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java.util.ArrayList</a:t>
            </a:r>
            <a:r>
              <a:rPr lang="fr-FR" sz="14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lang="fr-FR" sz="1400" b="0" strike="noStrike" spc="-1">
              <a:latin typeface="Arial"/>
            </a:endParaRPr>
          </a:p>
          <a:p>
            <a:pPr marL="432000" lvl="1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import </a:t>
            </a:r>
            <a:r>
              <a:rPr lang="fr-FR" sz="14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java.util.*</a:t>
            </a:r>
            <a:r>
              <a:rPr lang="fr-FR" sz="14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lang="fr-FR" sz="1400" b="0" strike="noStrike" spc="-1">
              <a:latin typeface="Arial"/>
            </a:endParaRPr>
          </a:p>
          <a:p>
            <a:pPr marL="432000" lvl="1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import static </a:t>
            </a:r>
            <a:r>
              <a:rPr lang="fr-FR" sz="14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java.util.ArrayList.</a:t>
            </a:r>
            <a:r>
              <a:rPr lang="fr-FR" sz="1400" b="0" i="1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of</a:t>
            </a:r>
            <a:r>
              <a:rPr lang="fr-FR" sz="14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lang="fr-FR" sz="1400" b="0" strike="noStrike" spc="-1">
              <a:latin typeface="Arial"/>
            </a:endParaRPr>
          </a:p>
          <a:p>
            <a:pPr marL="432000" lvl="1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import static </a:t>
            </a:r>
            <a:r>
              <a:rPr lang="fr-FR" sz="14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java.util.ArrayList.</a:t>
            </a:r>
            <a:r>
              <a:rPr lang="fr-FR" sz="1400" b="0" i="1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*</a:t>
            </a:r>
            <a:r>
              <a:rPr lang="fr-FR" sz="14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4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CC7832"/>
              </a:buClr>
              <a:buFont typeface="Wingdings" charset="2"/>
              <a:buChar char=""/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Package by feature not by layer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Title 2_2"/>
          <p:cNvSpPr/>
          <p:nvPr/>
        </p:nvSpPr>
        <p:spPr>
          <a:xfrm>
            <a:off x="599400" y="1105920"/>
            <a:ext cx="10067040" cy="60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Visibility &amp; keywords.</a:t>
            </a:r>
            <a:endParaRPr lang="fr-FR" sz="4000" b="0" strike="noStrike" spc="-1">
              <a:latin typeface="Arial"/>
            </a:endParaRPr>
          </a:p>
        </p:txBody>
      </p:sp>
      <p:sp>
        <p:nvSpPr>
          <p:cNvPr id="1006" name="Slide Number Placeholder - Dark Master_3"/>
          <p:cNvSpPr/>
          <p:nvPr/>
        </p:nvSpPr>
        <p:spPr>
          <a:xfrm>
            <a:off x="9945360" y="651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C62802F8-048F-4D28-A4C2-544A90BC4FBF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8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1007" name="Footer Placeholder - Dark Master_3"/>
          <p:cNvSpPr/>
          <p:nvPr/>
        </p:nvSpPr>
        <p:spPr>
          <a:xfrm>
            <a:off x="7426080" y="652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1008" name="Rectangle 1007"/>
          <p:cNvSpPr/>
          <p:nvPr/>
        </p:nvSpPr>
        <p:spPr>
          <a:xfrm>
            <a:off x="1800000" y="2340000"/>
            <a:ext cx="7916760" cy="85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1009" name="Rectangle 1008"/>
          <p:cNvSpPr/>
          <p:nvPr/>
        </p:nvSpPr>
        <p:spPr>
          <a:xfrm>
            <a:off x="540000" y="1869840"/>
            <a:ext cx="11159280" cy="4699440"/>
          </a:xfrm>
          <a:prstGeom prst="rect">
            <a:avLst/>
          </a:prstGeom>
          <a:solidFill>
            <a:srgbClr val="333333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public</a:t>
            </a: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 : accessible by any other class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protected</a:t>
            </a: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 : accessible in the same package and subclasses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private</a:t>
            </a: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 : only accessible within the declared class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static : methods/attributes owned by the class, not the instance, can be accessed without creating an object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final</a:t>
            </a: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 : makes attributes and methods non-changeable (impossible to inherit or override)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abstract</a:t>
            </a: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 : An abstract class cannot be used to create objects,  an abstract method does not have a body. The body is provided by the subclass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this</a:t>
            </a: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 : Refers to the current object in a method or constructor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FFFF"/>
                </a:solidFill>
                <a:latin typeface="Arial"/>
                <a:ea typeface="DejaVu Sans"/>
              </a:rPr>
              <a:t>super</a:t>
            </a:r>
            <a:r>
              <a:rPr lang="fr-FR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 : Refers to superclass (parent) objects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Title 2_3"/>
          <p:cNvSpPr/>
          <p:nvPr/>
        </p:nvSpPr>
        <p:spPr>
          <a:xfrm>
            <a:off x="599400" y="1105920"/>
            <a:ext cx="10067040" cy="601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4000" b="1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Control structures.</a:t>
            </a:r>
            <a:endParaRPr lang="fr-FR" sz="4000" b="0" strike="noStrike" spc="-1">
              <a:latin typeface="Arial"/>
            </a:endParaRPr>
          </a:p>
        </p:txBody>
      </p:sp>
      <p:sp>
        <p:nvSpPr>
          <p:cNvPr id="1011" name="Slide Number Placeholder - Dark Master_4"/>
          <p:cNvSpPr/>
          <p:nvPr/>
        </p:nvSpPr>
        <p:spPr>
          <a:xfrm>
            <a:off x="9945360" y="6516000"/>
            <a:ext cx="49248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fld id="{B7ADA38E-268A-4933-8731-4E8EFB07B460}" type="slidenum">
              <a:rPr lang="de-DE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9</a:t>
            </a:fld>
            <a:endParaRPr lang="fr-FR" sz="800" b="0" strike="noStrike" spc="-1">
              <a:latin typeface="Arial"/>
            </a:endParaRPr>
          </a:p>
        </p:txBody>
      </p:sp>
      <p:sp>
        <p:nvSpPr>
          <p:cNvPr id="1012" name="Footer Placeholder - Dark Master_4"/>
          <p:cNvSpPr/>
          <p:nvPr/>
        </p:nvSpPr>
        <p:spPr>
          <a:xfrm>
            <a:off x="7426080" y="6523200"/>
            <a:ext cx="2516040" cy="356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9144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GB" sz="8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VPTT 2020 4.4.7.4 RC       </a:t>
            </a:r>
            <a:r>
              <a:rPr lang="en-GB" sz="1200" b="1" strike="noStrike" spc="-1">
                <a:solidFill>
                  <a:srgbClr val="202020"/>
                </a:solidFill>
                <a:latin typeface="Helvetica Neue"/>
                <a:ea typeface="Helvetica Neue"/>
              </a:rPr>
              <a:t>/</a:t>
            </a:r>
            <a:endParaRPr lang="fr-FR" sz="1200" b="0" strike="noStrike" spc="-1">
              <a:latin typeface="Arial"/>
            </a:endParaRPr>
          </a:p>
        </p:txBody>
      </p:sp>
      <p:sp>
        <p:nvSpPr>
          <p:cNvPr id="1013" name="Rectangle 1012"/>
          <p:cNvSpPr/>
          <p:nvPr/>
        </p:nvSpPr>
        <p:spPr>
          <a:xfrm>
            <a:off x="1800000" y="2340000"/>
            <a:ext cx="7916760" cy="85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  <p:sp>
        <p:nvSpPr>
          <p:cNvPr id="1014" name="Rectangle 1013"/>
          <p:cNvSpPr/>
          <p:nvPr/>
        </p:nvSpPr>
        <p:spPr>
          <a:xfrm>
            <a:off x="540000" y="1869840"/>
            <a:ext cx="10797840" cy="4609440"/>
          </a:xfrm>
          <a:prstGeom prst="rect">
            <a:avLst/>
          </a:prstGeom>
          <a:solidFill>
            <a:srgbClr val="333333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private enum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Sample {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A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B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, 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D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lang="fr-FR" sz="9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boolean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condition =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true,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condition2 =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true,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condition3 =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true;</a:t>
            </a:r>
            <a:br/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while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 condition  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... do something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for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int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i =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0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i &lt; </a:t>
            </a:r>
            <a:r>
              <a:rPr lang="fr-FR" sz="900" b="0" strike="noStrike" spc="-1">
                <a:solidFill>
                  <a:srgbClr val="6897BB"/>
                </a:solidFill>
                <a:latin typeface="DejaVu Sans Mono"/>
                <a:ea typeface="DejaVu Sans Mono"/>
              </a:rPr>
              <a:t>10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i++ 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... do something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if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(condition2)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... do something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else if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(condition3)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... do something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else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... do something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br/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Sample expression = condition ? Sample.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B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: Sample.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;</a:t>
            </a:r>
            <a:br/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switch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(expression) {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case 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A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: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... do something for A</a:t>
            </a:r>
            <a:br/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break;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case 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B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: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case </a:t>
            </a:r>
            <a:r>
              <a:rPr lang="fr-FR" sz="900" b="0" i="1" strike="noStrike" spc="-1">
                <a:solidFill>
                  <a:srgbClr val="9876AA"/>
                </a:solidFill>
                <a:latin typeface="DejaVu Sans Mono"/>
                <a:ea typeface="DejaVu Sans Mono"/>
              </a:rPr>
              <a:t>C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: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... do something for B or C</a:t>
            </a:r>
            <a:br/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break;</a:t>
            </a:r>
            <a:br/>
            <a:r>
              <a:rPr lang="fr-FR" sz="900" b="0" strike="noStrike" spc="-1">
                <a:solidFill>
                  <a:srgbClr val="CC7832"/>
                </a:solidFill>
                <a:latin typeface="DejaVu Sans Mono"/>
                <a:ea typeface="DejaVu Sans Mono"/>
              </a:rPr>
              <a:t>    default </a:t>
            </a:r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: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        </a:t>
            </a:r>
            <a:r>
              <a:rPr lang="fr-FR" sz="900" b="0" strike="noStrike" spc="-1">
                <a:solidFill>
                  <a:srgbClr val="808080"/>
                </a:solidFill>
                <a:latin typeface="DejaVu Sans Mono"/>
                <a:ea typeface="DejaVu Sans Mono"/>
              </a:rPr>
              <a:t>// ... do something for anything else</a:t>
            </a:r>
            <a:br/>
            <a:r>
              <a:rPr lang="fr-FR" sz="900" b="0" strike="noStrike" spc="-1">
                <a:solidFill>
                  <a:srgbClr val="A9B7C6"/>
                </a:solidFill>
                <a:latin typeface="DejaVu Sans Mono"/>
                <a:ea typeface="DejaVu Sans Mono"/>
              </a:rPr>
              <a:t>}</a:t>
            </a:r>
            <a:endParaRPr lang="fr-FR" sz="9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1840</TotalTime>
  <Words>1569</Words>
  <Application>Microsoft Office PowerPoint</Application>
  <PresentationFormat>Personnalisé</PresentationFormat>
  <Paragraphs>123</Paragraphs>
  <Slides>15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9</vt:i4>
      </vt:variant>
      <vt:variant>
        <vt:lpstr>Titres des diapositives</vt:lpstr>
      </vt:variant>
      <vt:variant>
        <vt:i4>15</vt:i4>
      </vt:variant>
    </vt:vector>
  </HeadingPairs>
  <TitlesOfParts>
    <vt:vector size="31" baseType="lpstr">
      <vt:lpstr>Arial</vt:lpstr>
      <vt:lpstr>DejaVu Sans Mono</vt:lpstr>
      <vt:lpstr>Helvetica Neue</vt:lpstr>
      <vt:lpstr>Helvetica Neue Light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Title Goes Here</dc:title>
  <dc:subject/>
  <dc:creator/>
  <dc:description/>
  <cp:lastModifiedBy>Thomas DECOSTER</cp:lastModifiedBy>
  <cp:revision>60</cp:revision>
  <cp:lastPrinted>2020-05-13T16:38:13Z</cp:lastPrinted>
  <dcterms:created xsi:type="dcterms:W3CDTF">2021-03-07T16:15:05Z</dcterms:created>
  <dcterms:modified xsi:type="dcterms:W3CDTF">2022-03-23T20:18:44Z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0x010100BC7200475A1F3A4DA533D379BB7DF6E7</vt:lpwstr>
  </property>
  <property fmtid="{D5CDD505-2E9C-101B-9397-08002B2CF9AE}" pid="3" name="Notes">
    <vt:r8>1</vt:r8>
  </property>
  <property fmtid="{D5CDD505-2E9C-101B-9397-08002B2CF9AE}" pid="4" name="PresentationFormat">
    <vt:lpwstr>Widescreen</vt:lpwstr>
  </property>
  <property fmtid="{D5CDD505-2E9C-101B-9397-08002B2CF9AE}" pid="5" name="Slides">
    <vt:r8>18</vt:r8>
  </property>
</Properties>
</file>